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9" r:id="rId3"/>
    <p:sldId id="260" r:id="rId4"/>
    <p:sldId id="263" r:id="rId5"/>
    <p:sldId id="264" r:id="rId6"/>
    <p:sldId id="257" r:id="rId7"/>
    <p:sldId id="258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51173-5CFA-4541-B33D-F30E8F21E651}" type="datetimeFigureOut">
              <a:rPr lang="en-GB" smtClean="0"/>
              <a:t>28/04/2015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BB46F-80DA-41A8-9748-2B9A1E5536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012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BB46F-80DA-41A8-9748-2B9A1E5536B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199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BB46F-80DA-41A8-9748-2B9A1E5536B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199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8B58-3DB6-41B0-BB3B-B6D2BD313560}" type="datetimeFigureOut">
              <a:rPr lang="en-GB" smtClean="0"/>
              <a:t>28/04/2015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BD0D-9268-4BC9-99E2-A51A95BEF48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8B58-3DB6-41B0-BB3B-B6D2BD313560}" type="datetimeFigureOut">
              <a:rPr lang="en-GB" smtClean="0"/>
              <a:t>28/04/2015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BD0D-9268-4BC9-99E2-A51A95BEF48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8B58-3DB6-41B0-BB3B-B6D2BD313560}" type="datetimeFigureOut">
              <a:rPr lang="en-GB" smtClean="0"/>
              <a:t>28/04/2015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BD0D-9268-4BC9-99E2-A51A95BEF48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8B58-3DB6-41B0-BB3B-B6D2BD313560}" type="datetimeFigureOut">
              <a:rPr lang="en-GB" smtClean="0"/>
              <a:t>28/04/2015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BD0D-9268-4BC9-99E2-A51A95BEF48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8B58-3DB6-41B0-BB3B-B6D2BD313560}" type="datetimeFigureOut">
              <a:rPr lang="en-GB" smtClean="0"/>
              <a:t>28/04/2015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BD0D-9268-4BC9-99E2-A51A95BEF48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8B58-3DB6-41B0-BB3B-B6D2BD313560}" type="datetimeFigureOut">
              <a:rPr lang="en-GB" smtClean="0"/>
              <a:t>28/04/2015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BD0D-9268-4BC9-99E2-A51A95BEF48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8B58-3DB6-41B0-BB3B-B6D2BD313560}" type="datetimeFigureOut">
              <a:rPr lang="en-GB" smtClean="0"/>
              <a:t>28/04/2015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BD0D-9268-4BC9-99E2-A51A95BEF48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8B58-3DB6-41B0-BB3B-B6D2BD313560}" type="datetimeFigureOut">
              <a:rPr lang="en-GB" smtClean="0"/>
              <a:t>28/04/2015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BD0D-9268-4BC9-99E2-A51A95BEF48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8B58-3DB6-41B0-BB3B-B6D2BD313560}" type="datetimeFigureOut">
              <a:rPr lang="en-GB" smtClean="0"/>
              <a:t>28/04/2015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BD0D-9268-4BC9-99E2-A51A95BEF48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8B58-3DB6-41B0-BB3B-B6D2BD313560}" type="datetimeFigureOut">
              <a:rPr lang="en-GB" smtClean="0"/>
              <a:t>28/04/2015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BD0D-9268-4BC9-99E2-A51A95BEF48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8B58-3DB6-41B0-BB3B-B6D2BD313560}" type="datetimeFigureOut">
              <a:rPr lang="en-GB" smtClean="0"/>
              <a:t>28/04/2015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973BD0D-9268-4BC9-99E2-A51A95BEF489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9F8B58-3DB6-41B0-BB3B-B6D2BD313560}" type="datetimeFigureOut">
              <a:rPr lang="en-GB" smtClean="0"/>
              <a:t>28/04/2015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73BD0D-9268-4BC9-99E2-A51A95BEF489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484785"/>
            <a:ext cx="8928992" cy="2115666"/>
          </a:xfrm>
        </p:spPr>
        <p:txBody>
          <a:bodyPr/>
          <a:lstStyle/>
          <a:p>
            <a:pPr algn="ctr"/>
            <a:r>
              <a:rPr lang="en-GB" dirty="0" err="1" smtClean="0"/>
              <a:t>Gomer</a:t>
            </a:r>
            <a:r>
              <a:rPr lang="en-GB" dirty="0" smtClean="0"/>
              <a:t> Learning Community: GLC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endParaRPr lang="en-GB" sz="3600" dirty="0" smtClean="0">
              <a:latin typeface="+mj-lt"/>
            </a:endParaRPr>
          </a:p>
          <a:p>
            <a:pPr algn="ctr"/>
            <a:r>
              <a:rPr lang="en-GB" sz="3600" dirty="0" err="1" smtClean="0">
                <a:latin typeface="+mj-lt"/>
              </a:rPr>
              <a:t>Gomer</a:t>
            </a:r>
            <a:r>
              <a:rPr lang="en-GB" sz="3600" dirty="0" smtClean="0">
                <a:latin typeface="+mj-lt"/>
              </a:rPr>
              <a:t> App Launch and IT</a:t>
            </a:r>
            <a:endParaRPr lang="en-GB" sz="3600" dirty="0">
              <a:latin typeface="+mj-lt"/>
            </a:endParaRPr>
          </a:p>
        </p:txBody>
      </p:sp>
      <p:pic>
        <p:nvPicPr>
          <p:cNvPr id="4" name="image.jpg"/>
          <p:cNvPicPr/>
          <p:nvPr/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107504" y="6309320"/>
            <a:ext cx="1496540" cy="438904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68344" y="6275976"/>
            <a:ext cx="1372033" cy="472248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ApptreeLogoBlue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923928" y="6264617"/>
            <a:ext cx="1090743" cy="306615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GomerText.jp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526749" y="881041"/>
            <a:ext cx="1684867" cy="80873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6354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Why have we created an App?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525658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200" dirty="0" smtClean="0">
                <a:latin typeface="+mj-lt"/>
              </a:rPr>
              <a:t>To enhance existing communication: monthly newsletter, website, Face Book, text service and additional letters.</a:t>
            </a:r>
          </a:p>
          <a:p>
            <a:pPr>
              <a:lnSpc>
                <a:spcPct val="150000"/>
              </a:lnSpc>
            </a:pPr>
            <a:r>
              <a:rPr lang="en-GB" sz="2200" dirty="0" smtClean="0">
                <a:latin typeface="+mj-lt"/>
              </a:rPr>
              <a:t>Engage with parents/carers who do not access the website but have electronic devices.</a:t>
            </a:r>
          </a:p>
          <a:p>
            <a:pPr>
              <a:lnSpc>
                <a:spcPct val="150000"/>
              </a:lnSpc>
            </a:pPr>
            <a:r>
              <a:rPr lang="en-GB" sz="2200" dirty="0" smtClean="0">
                <a:latin typeface="+mj-lt"/>
              </a:rPr>
              <a:t>Extending our out of hours communications.</a:t>
            </a:r>
          </a:p>
          <a:p>
            <a:pPr>
              <a:lnSpc>
                <a:spcPct val="150000"/>
              </a:lnSpc>
            </a:pPr>
            <a:r>
              <a:rPr lang="en-GB" sz="2200" dirty="0" smtClean="0">
                <a:latin typeface="+mj-lt"/>
              </a:rPr>
              <a:t>To use current technology, making accessing information effortless.</a:t>
            </a:r>
          </a:p>
          <a:p>
            <a:pPr>
              <a:lnSpc>
                <a:spcPct val="150000"/>
              </a:lnSpc>
            </a:pPr>
            <a:r>
              <a:rPr lang="en-GB" sz="2200" dirty="0" smtClean="0">
                <a:latin typeface="+mj-lt"/>
              </a:rPr>
              <a:t>Easier and more cost effective than e mails.</a:t>
            </a:r>
          </a:p>
          <a:p>
            <a:pPr>
              <a:lnSpc>
                <a:spcPct val="150000"/>
              </a:lnSpc>
            </a:pPr>
            <a:endParaRPr lang="en-GB" dirty="0" smtClean="0">
              <a:latin typeface="+mj-lt"/>
            </a:endParaRPr>
          </a:p>
          <a:p>
            <a:pPr>
              <a:lnSpc>
                <a:spcPct val="150000"/>
              </a:lnSpc>
            </a:pPr>
            <a:endParaRPr lang="en-GB" dirty="0" smtClean="0">
              <a:latin typeface="+mj-lt"/>
            </a:endParaRPr>
          </a:p>
          <a:p>
            <a:pPr>
              <a:lnSpc>
                <a:spcPct val="150000"/>
              </a:lnSpc>
            </a:pPr>
            <a:endParaRPr lang="en-GB" dirty="0" smtClean="0">
              <a:latin typeface="+mj-lt"/>
            </a:endParaRP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291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229600" cy="792088"/>
          </a:xfrm>
        </p:spPr>
        <p:txBody>
          <a:bodyPr>
            <a:normAutofit fontScale="90000"/>
          </a:bodyPr>
          <a:lstStyle/>
          <a:p>
            <a:pPr lvl="0"/>
            <a:r>
              <a:rPr lang="en-GB" sz="5400" dirty="0" smtClean="0">
                <a:solidFill>
                  <a:srgbClr val="000066"/>
                </a:solidFill>
                <a:latin typeface="Palatino"/>
                <a:ea typeface="Palatino"/>
                <a:cs typeface="Palatino"/>
                <a:sym typeface="Palatino"/>
              </a:rPr>
              <a:t/>
            </a:r>
            <a:br>
              <a:rPr lang="en-GB" sz="5400" dirty="0" smtClean="0">
                <a:solidFill>
                  <a:srgbClr val="000066"/>
                </a:solidFill>
                <a:latin typeface="Palatino"/>
                <a:ea typeface="Palatino"/>
                <a:cs typeface="Palatino"/>
                <a:sym typeface="Palatino"/>
              </a:rPr>
            </a:br>
            <a:r>
              <a:rPr lang="en-GB" sz="5400" dirty="0">
                <a:solidFill>
                  <a:srgbClr val="000066"/>
                </a:solidFill>
                <a:latin typeface="Palatino"/>
                <a:ea typeface="Palatino"/>
                <a:cs typeface="Palatino"/>
                <a:sym typeface="Palatino"/>
              </a:rPr>
              <a:t/>
            </a:r>
            <a:br>
              <a:rPr lang="en-GB" sz="5400" dirty="0">
                <a:solidFill>
                  <a:srgbClr val="000066"/>
                </a:solidFill>
                <a:latin typeface="Palatino"/>
                <a:ea typeface="Palatino"/>
                <a:cs typeface="Palatino"/>
                <a:sym typeface="Palatino"/>
              </a:rPr>
            </a:br>
            <a:r>
              <a:rPr lang="en-GB" sz="5400" dirty="0" smtClean="0">
                <a:solidFill>
                  <a:srgbClr val="000066"/>
                </a:solidFill>
                <a:latin typeface="Palatino"/>
                <a:ea typeface="Palatino"/>
                <a:cs typeface="Palatino"/>
                <a:sym typeface="Palatino"/>
              </a:rPr>
              <a:t/>
            </a:r>
            <a:br>
              <a:rPr lang="en-GB" sz="5400" dirty="0" smtClean="0">
                <a:solidFill>
                  <a:srgbClr val="000066"/>
                </a:solidFill>
                <a:latin typeface="Palatino"/>
                <a:ea typeface="Palatino"/>
                <a:cs typeface="Palatino"/>
                <a:sym typeface="Palatino"/>
              </a:rPr>
            </a:br>
            <a:r>
              <a:rPr lang="en-GB" sz="5400" dirty="0">
                <a:solidFill>
                  <a:srgbClr val="000066"/>
                </a:solidFill>
                <a:latin typeface="Palatino"/>
                <a:ea typeface="Palatino"/>
                <a:cs typeface="Palatino"/>
                <a:sym typeface="Palatino"/>
              </a:rPr>
              <a:t/>
            </a:r>
            <a:br>
              <a:rPr lang="en-GB" sz="5400" dirty="0">
                <a:solidFill>
                  <a:srgbClr val="000066"/>
                </a:solidFill>
                <a:latin typeface="Palatino"/>
                <a:ea typeface="Palatino"/>
                <a:cs typeface="Palatino"/>
                <a:sym typeface="Palatino"/>
              </a:rPr>
            </a:br>
            <a:r>
              <a:rPr lang="en-GB" sz="5400" dirty="0" smtClean="0">
                <a:solidFill>
                  <a:srgbClr val="000066"/>
                </a:solidFill>
                <a:latin typeface="Palatino"/>
                <a:ea typeface="Palatino"/>
                <a:cs typeface="Palatino"/>
                <a:sym typeface="Palatino"/>
              </a:rPr>
              <a:t/>
            </a:r>
            <a:br>
              <a:rPr lang="en-GB" sz="5400" dirty="0" smtClean="0">
                <a:solidFill>
                  <a:srgbClr val="000066"/>
                </a:solidFill>
                <a:latin typeface="Palatino"/>
                <a:ea typeface="Palatino"/>
                <a:cs typeface="Palatino"/>
                <a:sym typeface="Palatino"/>
              </a:rPr>
            </a:br>
            <a:r>
              <a:rPr lang="en-GB" sz="5400" dirty="0">
                <a:solidFill>
                  <a:srgbClr val="000066"/>
                </a:solidFill>
                <a:ea typeface="Calibri"/>
                <a:cs typeface="Calibri"/>
                <a:sym typeface="Calibri"/>
              </a:rPr>
              <a:t/>
            </a:r>
            <a:br>
              <a:rPr lang="en-GB" sz="5400" dirty="0">
                <a:solidFill>
                  <a:srgbClr val="000066"/>
                </a:solidFill>
                <a:ea typeface="Calibri"/>
                <a:cs typeface="Calibri"/>
                <a:sym typeface="Calibri"/>
              </a:rPr>
            </a:br>
            <a:r>
              <a:rPr lang="en-GB" sz="4800" dirty="0">
                <a:solidFill>
                  <a:srgbClr val="000066"/>
                </a:solidFill>
                <a:ea typeface="Palatino"/>
                <a:cs typeface="Palatino"/>
                <a:sym typeface="Palatino"/>
              </a:rPr>
              <a:t>Introducing the </a:t>
            </a:r>
            <a:r>
              <a:rPr lang="en-GB" sz="4800" dirty="0" err="1">
                <a:solidFill>
                  <a:srgbClr val="000066"/>
                </a:solidFill>
                <a:ea typeface="Palatino"/>
                <a:cs typeface="Palatino"/>
                <a:sym typeface="Palatino"/>
              </a:rPr>
              <a:t>Gomer</a:t>
            </a:r>
            <a:r>
              <a:rPr lang="en-GB" sz="4800" dirty="0">
                <a:solidFill>
                  <a:srgbClr val="000066"/>
                </a:solidFill>
                <a:ea typeface="Palatino"/>
                <a:cs typeface="Palatino"/>
                <a:sym typeface="Palatino"/>
              </a:rPr>
              <a:t> </a:t>
            </a:r>
            <a:r>
              <a:rPr lang="en-GB" sz="4800" dirty="0" smtClean="0">
                <a:solidFill>
                  <a:srgbClr val="000066"/>
                </a:solidFill>
                <a:ea typeface="Palatino"/>
                <a:cs typeface="Palatino"/>
                <a:sym typeface="Palatino"/>
              </a:rPr>
              <a:t>Junior App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760640"/>
          </a:xfrm>
        </p:spPr>
        <p:txBody>
          <a:bodyPr>
            <a:normAutofit fontScale="25000" lnSpcReduction="20000"/>
          </a:bodyPr>
          <a:lstStyle/>
          <a:p>
            <a:pPr lvl="0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endParaRPr lang="en-GB" sz="1800" b="1" dirty="0">
              <a:solidFill>
                <a:schemeClr val="tx2">
                  <a:lumMod val="50000"/>
                </a:schemeClr>
              </a:solidFill>
              <a:latin typeface="Palatino"/>
              <a:ea typeface="Palatino"/>
              <a:cs typeface="Palatino"/>
              <a:sym typeface="Palatino"/>
            </a:endParaRPr>
          </a:p>
          <a:p>
            <a:pPr lvl="0">
              <a:lnSpc>
                <a:spcPct val="170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rPr lang="en-GB" sz="7600" b="1" dirty="0">
                <a:solidFill>
                  <a:schemeClr val="tx2">
                    <a:lumMod val="50000"/>
                  </a:schemeClr>
                </a:solidFill>
                <a:latin typeface="+mj-lt"/>
                <a:ea typeface="Palatino"/>
                <a:cs typeface="Palatino"/>
                <a:sym typeface="Palatino"/>
              </a:rPr>
              <a:t>What is an 'App'?</a:t>
            </a:r>
            <a:r>
              <a:rPr lang="en-GB" sz="7600" dirty="0">
                <a:solidFill>
                  <a:schemeClr val="tx2">
                    <a:lumMod val="50000"/>
                  </a:schemeClr>
                </a:solidFill>
                <a:latin typeface="+mj-lt"/>
                <a:ea typeface="Palatino"/>
                <a:cs typeface="Palatino"/>
                <a:sym typeface="Palatino"/>
              </a:rPr>
              <a:t> - An App is a mini application or program that is optimised to work on smart </a:t>
            </a:r>
            <a:r>
              <a:rPr lang="en-GB" sz="76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Palatino"/>
                <a:cs typeface="Palatino"/>
                <a:sym typeface="Palatino"/>
              </a:rPr>
              <a:t>phones</a:t>
            </a:r>
            <a:r>
              <a:rPr lang="en-GB" sz="7600" dirty="0">
                <a:solidFill>
                  <a:schemeClr val="tx2">
                    <a:lumMod val="50000"/>
                  </a:schemeClr>
                </a:solidFill>
                <a:latin typeface="+mj-lt"/>
                <a:ea typeface="Palatino"/>
                <a:cs typeface="Palatino"/>
                <a:sym typeface="Palatino"/>
              </a:rPr>
              <a:t> </a:t>
            </a:r>
            <a:r>
              <a:rPr lang="en-GB" sz="76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Palatino"/>
                <a:cs typeface="Palatino"/>
                <a:sym typeface="Palatino"/>
              </a:rPr>
              <a:t>and similar devices.</a:t>
            </a:r>
            <a:endParaRPr lang="en-GB" sz="7600" b="1" dirty="0">
              <a:solidFill>
                <a:schemeClr val="tx2">
                  <a:lumMod val="50000"/>
                </a:schemeClr>
              </a:solidFill>
              <a:latin typeface="+mj-lt"/>
              <a:ea typeface="Palatino"/>
              <a:cs typeface="Palatino"/>
              <a:sym typeface="Palatino"/>
            </a:endParaRPr>
          </a:p>
          <a:p>
            <a:pPr lvl="0">
              <a:lnSpc>
                <a:spcPct val="170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rPr lang="en-GB" sz="7600" b="1" dirty="0">
                <a:solidFill>
                  <a:schemeClr val="tx2">
                    <a:lumMod val="50000"/>
                  </a:schemeClr>
                </a:solidFill>
                <a:latin typeface="+mj-lt"/>
                <a:ea typeface="Palatino"/>
                <a:cs typeface="Palatino"/>
                <a:sym typeface="Palatino"/>
              </a:rPr>
              <a:t>Who is it for? </a:t>
            </a:r>
            <a:r>
              <a:rPr lang="en-GB" sz="7600" dirty="0">
                <a:solidFill>
                  <a:schemeClr val="tx2">
                    <a:lumMod val="50000"/>
                  </a:schemeClr>
                </a:solidFill>
                <a:latin typeface="+mj-lt"/>
                <a:ea typeface="Palatino"/>
                <a:cs typeface="Palatino"/>
                <a:sym typeface="Palatino"/>
              </a:rPr>
              <a:t>- The App is specifically aimed at </a:t>
            </a:r>
            <a:r>
              <a:rPr lang="en-GB" sz="76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Palatino"/>
                <a:cs typeface="Palatino"/>
                <a:sym typeface="Palatino"/>
              </a:rPr>
              <a:t>parents/carers.</a:t>
            </a:r>
            <a:endParaRPr lang="en-GB" sz="7600" b="1" dirty="0">
              <a:solidFill>
                <a:schemeClr val="tx2">
                  <a:lumMod val="50000"/>
                </a:schemeClr>
              </a:solidFill>
              <a:latin typeface="+mj-lt"/>
              <a:ea typeface="Palatino"/>
              <a:cs typeface="Palatino"/>
              <a:sym typeface="Palatino"/>
            </a:endParaRPr>
          </a:p>
          <a:p>
            <a:pPr lvl="0">
              <a:lnSpc>
                <a:spcPct val="170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rPr lang="en-GB" sz="7600" b="1" dirty="0">
                <a:solidFill>
                  <a:schemeClr val="tx2">
                    <a:lumMod val="50000"/>
                  </a:schemeClr>
                </a:solidFill>
                <a:latin typeface="+mj-lt"/>
                <a:ea typeface="Palatino"/>
                <a:cs typeface="Palatino"/>
                <a:sym typeface="Palatino"/>
              </a:rPr>
              <a:t>What will the App contain?</a:t>
            </a:r>
            <a:r>
              <a:rPr lang="en-GB" sz="7600" dirty="0">
                <a:solidFill>
                  <a:schemeClr val="tx2">
                    <a:lumMod val="50000"/>
                  </a:schemeClr>
                </a:solidFill>
                <a:latin typeface="+mj-lt"/>
                <a:ea typeface="Palatino"/>
                <a:cs typeface="Palatino"/>
                <a:sym typeface="Palatino"/>
              </a:rPr>
              <a:t> - The App contains future dates along with information </a:t>
            </a:r>
            <a:r>
              <a:rPr lang="en-GB" sz="76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Palatino"/>
                <a:cs typeface="Palatino"/>
                <a:sym typeface="Palatino"/>
              </a:rPr>
              <a:t>and </a:t>
            </a:r>
            <a:r>
              <a:rPr lang="en-GB" sz="7600" dirty="0">
                <a:solidFill>
                  <a:schemeClr val="tx2">
                    <a:lumMod val="50000"/>
                  </a:schemeClr>
                </a:solidFill>
                <a:latin typeface="+mj-lt"/>
                <a:ea typeface="Palatino"/>
                <a:cs typeface="Palatino"/>
                <a:sym typeface="Palatino"/>
              </a:rPr>
              <a:t>news currently available on our public website and on our </a:t>
            </a:r>
            <a:r>
              <a:rPr lang="en-GB" sz="76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Palatino"/>
                <a:cs typeface="Palatino"/>
                <a:sym typeface="Palatino"/>
              </a:rPr>
              <a:t>Twitter, Facebook feeds and newsletter.</a:t>
            </a:r>
            <a:endParaRPr lang="en-GB" sz="7600" b="1" dirty="0">
              <a:solidFill>
                <a:schemeClr val="tx2">
                  <a:lumMod val="50000"/>
                </a:schemeClr>
              </a:solidFill>
              <a:latin typeface="+mj-lt"/>
              <a:ea typeface="Palatino"/>
              <a:cs typeface="Palatino"/>
              <a:sym typeface="Palatino"/>
            </a:endParaRPr>
          </a:p>
          <a:p>
            <a:pPr lvl="0">
              <a:lnSpc>
                <a:spcPct val="170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rPr lang="en-GB" sz="7600" b="1" dirty="0">
                <a:solidFill>
                  <a:schemeClr val="tx2">
                    <a:lumMod val="50000"/>
                  </a:schemeClr>
                </a:solidFill>
                <a:latin typeface="+mj-lt"/>
                <a:ea typeface="Palatino"/>
                <a:cs typeface="Palatino"/>
                <a:sym typeface="Palatino"/>
              </a:rPr>
              <a:t>What is the difference between an App and a website or emails? </a:t>
            </a:r>
            <a:r>
              <a:rPr lang="en-GB" sz="7600" dirty="0">
                <a:solidFill>
                  <a:schemeClr val="tx2">
                    <a:lumMod val="50000"/>
                  </a:schemeClr>
                </a:solidFill>
                <a:latin typeface="+mj-lt"/>
                <a:ea typeface="Palatino"/>
                <a:cs typeface="Palatino"/>
                <a:sym typeface="Palatino"/>
              </a:rPr>
              <a:t>All of the above are methods of communication, however, an App provides a more intimate platform for communication simply because it travels with you in your pocket or purse and can be accessed at any time</a:t>
            </a:r>
            <a:r>
              <a:rPr lang="en-GB" sz="76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Palatino"/>
                <a:cs typeface="Palatino"/>
                <a:sym typeface="Palatino"/>
              </a:rPr>
              <a:t>.</a:t>
            </a:r>
            <a:endParaRPr lang="en-GB" sz="7600" b="1" dirty="0">
              <a:solidFill>
                <a:schemeClr val="tx2">
                  <a:lumMod val="50000"/>
                </a:schemeClr>
              </a:solidFill>
              <a:latin typeface="+mj-lt"/>
              <a:ea typeface="Palatino"/>
              <a:cs typeface="Palatino"/>
              <a:sym typeface="Palatino"/>
            </a:endParaRPr>
          </a:p>
          <a:p>
            <a:pPr lvl="0">
              <a:lnSpc>
                <a:spcPct val="170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rPr lang="en-GB" sz="7600" b="1" dirty="0">
                <a:solidFill>
                  <a:schemeClr val="tx2">
                    <a:lumMod val="50000"/>
                  </a:schemeClr>
                </a:solidFill>
                <a:latin typeface="+mj-lt"/>
                <a:ea typeface="Palatino"/>
                <a:cs typeface="Palatino"/>
                <a:sym typeface="Palatino"/>
              </a:rPr>
              <a:t>Shouldn't the App be Password Protected? </a:t>
            </a:r>
            <a:r>
              <a:rPr lang="en-GB" sz="76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Palatino"/>
                <a:cs typeface="Palatino"/>
                <a:sym typeface="Palatino"/>
              </a:rPr>
              <a:t>Since </a:t>
            </a:r>
            <a:r>
              <a:rPr lang="en-GB" sz="7600" dirty="0">
                <a:solidFill>
                  <a:schemeClr val="tx2">
                    <a:lumMod val="50000"/>
                  </a:schemeClr>
                </a:solidFill>
                <a:latin typeface="+mj-lt"/>
                <a:ea typeface="Palatino"/>
                <a:cs typeface="Palatino"/>
                <a:sym typeface="Palatino"/>
              </a:rPr>
              <a:t>the App only contains information readily available from the public websites and other </a:t>
            </a:r>
            <a:r>
              <a:rPr lang="en-GB" sz="76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Palatino"/>
                <a:cs typeface="Palatino"/>
                <a:sym typeface="Palatino"/>
              </a:rPr>
              <a:t>sources, </a:t>
            </a:r>
            <a:r>
              <a:rPr lang="en-GB" sz="7600" dirty="0">
                <a:solidFill>
                  <a:schemeClr val="tx2">
                    <a:lumMod val="50000"/>
                  </a:schemeClr>
                </a:solidFill>
                <a:latin typeface="+mj-lt"/>
                <a:ea typeface="Palatino"/>
                <a:cs typeface="Palatino"/>
                <a:sym typeface="Palatino"/>
              </a:rPr>
              <a:t>there is no requirement to protect the </a:t>
            </a:r>
            <a:r>
              <a:rPr lang="en-GB" sz="76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Palatino"/>
                <a:cs typeface="Palatino"/>
                <a:sym typeface="Palatino"/>
              </a:rPr>
              <a:t>information.</a:t>
            </a:r>
          </a:p>
          <a:p>
            <a:endParaRPr lang="en-GB" sz="7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49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What is on our App?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184576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rPr lang="en-GB" sz="2000" dirty="0">
                <a:latin typeface="+mj-lt"/>
                <a:ea typeface="Palatino"/>
                <a:cs typeface="Palatino"/>
                <a:sym typeface="Palatino"/>
              </a:rPr>
              <a:t>Available for iPhone </a:t>
            </a:r>
            <a:r>
              <a:rPr lang="en-GB" sz="2000" dirty="0" smtClean="0">
                <a:latin typeface="+mj-lt"/>
                <a:ea typeface="Palatino"/>
                <a:cs typeface="Palatino"/>
                <a:sym typeface="Palatino"/>
              </a:rPr>
              <a:t>and </a:t>
            </a:r>
            <a:r>
              <a:rPr lang="en-GB" sz="2000" dirty="0">
                <a:latin typeface="+mj-lt"/>
                <a:ea typeface="Palatino"/>
                <a:cs typeface="Palatino"/>
                <a:sym typeface="Palatino"/>
              </a:rPr>
              <a:t>Android </a:t>
            </a:r>
            <a:r>
              <a:rPr lang="en-GB" sz="2000" dirty="0" smtClean="0">
                <a:latin typeface="+mj-lt"/>
                <a:ea typeface="Palatino"/>
                <a:cs typeface="Palatino"/>
                <a:sym typeface="Palatino"/>
              </a:rPr>
              <a:t>phones and </a:t>
            </a:r>
            <a:r>
              <a:rPr lang="en-GB" sz="2000" dirty="0">
                <a:latin typeface="+mj-lt"/>
                <a:ea typeface="Palatino"/>
                <a:cs typeface="Palatino"/>
                <a:sym typeface="Palatino"/>
              </a:rPr>
              <a:t>tablets the </a:t>
            </a:r>
            <a:r>
              <a:rPr lang="en-GB" sz="2000" dirty="0" smtClean="0">
                <a:latin typeface="+mj-lt"/>
                <a:ea typeface="Palatino"/>
                <a:cs typeface="Palatino"/>
                <a:sym typeface="Palatino"/>
              </a:rPr>
              <a:t>App contains </a:t>
            </a:r>
            <a:r>
              <a:rPr lang="en-GB" sz="2000" dirty="0">
                <a:latin typeface="+mj-lt"/>
                <a:ea typeface="Palatino"/>
                <a:cs typeface="Palatino"/>
                <a:sym typeface="Palatino"/>
              </a:rPr>
              <a:t>a wealth </a:t>
            </a:r>
            <a:r>
              <a:rPr lang="en-GB" sz="2000" dirty="0" smtClean="0">
                <a:latin typeface="+mj-lt"/>
                <a:ea typeface="Palatino"/>
                <a:cs typeface="Palatino"/>
                <a:sym typeface="Palatino"/>
              </a:rPr>
              <a:t>of information about the school.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rPr lang="en-GB" sz="2000" dirty="0" smtClean="0">
                <a:latin typeface="+mj-lt"/>
              </a:rPr>
              <a:t>A Latest </a:t>
            </a:r>
            <a:r>
              <a:rPr lang="en-GB" sz="2000" dirty="0">
                <a:latin typeface="+mj-lt"/>
              </a:rPr>
              <a:t>N</a:t>
            </a:r>
            <a:r>
              <a:rPr lang="en-GB" sz="2000" dirty="0" smtClean="0">
                <a:latin typeface="+mj-lt"/>
              </a:rPr>
              <a:t>ews section </a:t>
            </a:r>
            <a:r>
              <a:rPr lang="en-GB" sz="2000" dirty="0">
                <a:latin typeface="+mj-lt"/>
              </a:rPr>
              <a:t>provides users with </a:t>
            </a:r>
            <a:r>
              <a:rPr lang="en-GB" sz="2000" dirty="0" smtClean="0">
                <a:latin typeface="+mj-lt"/>
              </a:rPr>
              <a:t>significant current school information by </a:t>
            </a:r>
            <a:r>
              <a:rPr lang="en-GB" sz="2000" dirty="0">
                <a:latin typeface="+mj-lt"/>
              </a:rPr>
              <a:t>displaying content directly from Facebook and </a:t>
            </a:r>
            <a:r>
              <a:rPr lang="en-GB" sz="2000" dirty="0" smtClean="0">
                <a:latin typeface="+mj-lt"/>
              </a:rPr>
              <a:t>Twitter.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rPr lang="en-GB" sz="2000" dirty="0" smtClean="0">
                <a:latin typeface="+mj-lt"/>
              </a:rPr>
              <a:t>The Dates </a:t>
            </a:r>
            <a:r>
              <a:rPr lang="en-GB" sz="2000" dirty="0">
                <a:latin typeface="+mj-lt"/>
              </a:rPr>
              <a:t>section lists all of the school events coming up in an easy to use C</a:t>
            </a:r>
            <a:r>
              <a:rPr lang="en-GB" sz="2000" dirty="0" smtClean="0">
                <a:latin typeface="+mj-lt"/>
              </a:rPr>
              <a:t>alendar list.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rPr lang="en-GB" sz="2000" dirty="0" smtClean="0">
                <a:latin typeface="+mj-lt"/>
              </a:rPr>
              <a:t>The </a:t>
            </a:r>
            <a:r>
              <a:rPr lang="en-GB" sz="2000" dirty="0">
                <a:latin typeface="+mj-lt"/>
              </a:rPr>
              <a:t>App also has the ability to send alerts to give you last minute updates and </a:t>
            </a:r>
            <a:r>
              <a:rPr lang="en-GB" sz="2000" dirty="0" smtClean="0">
                <a:latin typeface="+mj-lt"/>
              </a:rPr>
              <a:t>reminders.</a:t>
            </a:r>
            <a:endParaRPr lang="en-GB" sz="2000" dirty="0">
              <a:latin typeface="+mj-lt"/>
            </a:endParaRPr>
          </a:p>
          <a:p>
            <a:pPr marL="0" indent="0">
              <a:buNone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rPr lang="en-GB" sz="2000" dirty="0" smtClean="0">
                <a:solidFill>
                  <a:srgbClr val="00B0F0"/>
                </a:solidFill>
                <a:latin typeface="+mj-lt"/>
              </a:rPr>
              <a:t>                                                 1.                        2.                        3.                       4.</a:t>
            </a:r>
            <a:endParaRPr lang="en-GB" sz="2000" dirty="0">
              <a:solidFill>
                <a:srgbClr val="00B0F0"/>
              </a:solidFill>
              <a:latin typeface="+mj-lt"/>
            </a:endParaRPr>
          </a:p>
          <a:p>
            <a:pPr marL="0" lvl="0" indent="0">
              <a:buNone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endParaRPr lang="en-GB" sz="2400" dirty="0">
              <a:solidFill>
                <a:srgbClr val="000066"/>
              </a:solidFill>
              <a:latin typeface="+mj-lt"/>
              <a:ea typeface="Palatino"/>
              <a:cs typeface="Palatino"/>
              <a:sym typeface="Palatino"/>
            </a:endParaRPr>
          </a:p>
          <a:p>
            <a:endParaRPr lang="en-GB" dirty="0"/>
          </a:p>
        </p:txBody>
      </p:sp>
      <p:pic>
        <p:nvPicPr>
          <p:cNvPr id="4" name="47EDFA4E-0012-465F-8C8E-C61B8A25CBB2-L0-001.jpe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275856" y="4692904"/>
            <a:ext cx="1008112" cy="20872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5C0B3798-4E9A-4971-A96D-E62FB581661C-L0-001.jpe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860032" y="4692904"/>
            <a:ext cx="997776" cy="2114551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F4BC9D79-6D78-48F8-9E7E-C961A8B599F4-L0-001.jpe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401715" y="4692904"/>
            <a:ext cx="997678" cy="2107408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4C1403C0-1818-47CA-B640-2C61775C1D2E-L0-001.jpe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956376" y="4692904"/>
            <a:ext cx="997776" cy="211455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5538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60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Download the App to your device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5544616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rPr lang="en-GB" sz="2000" dirty="0">
                <a:latin typeface="+mj-lt"/>
                <a:ea typeface="Palatino"/>
                <a:cs typeface="Palatino"/>
                <a:sym typeface="Palatino"/>
              </a:rPr>
              <a:t>Available for iPhone </a:t>
            </a:r>
            <a:r>
              <a:rPr lang="en-GB" sz="2000" dirty="0" smtClean="0">
                <a:latin typeface="+mj-lt"/>
                <a:ea typeface="Palatino"/>
                <a:cs typeface="Palatino"/>
                <a:sym typeface="Palatino"/>
              </a:rPr>
              <a:t> and </a:t>
            </a:r>
            <a:r>
              <a:rPr lang="en-GB" sz="2000" dirty="0">
                <a:latin typeface="+mj-lt"/>
                <a:ea typeface="Palatino"/>
                <a:cs typeface="Palatino"/>
                <a:sym typeface="Palatino"/>
              </a:rPr>
              <a:t>Android </a:t>
            </a:r>
            <a:r>
              <a:rPr lang="en-GB" sz="2000" dirty="0" smtClean="0">
                <a:latin typeface="+mj-lt"/>
                <a:ea typeface="Palatino"/>
                <a:cs typeface="Palatino"/>
                <a:sym typeface="Palatino"/>
              </a:rPr>
              <a:t>phones and </a:t>
            </a:r>
            <a:r>
              <a:rPr lang="en-GB" sz="2000" dirty="0">
                <a:latin typeface="+mj-lt"/>
                <a:ea typeface="Palatino"/>
                <a:cs typeface="Palatino"/>
                <a:sym typeface="Palatino"/>
              </a:rPr>
              <a:t>tablets the </a:t>
            </a:r>
            <a:r>
              <a:rPr lang="en-GB" sz="2000" dirty="0" smtClean="0">
                <a:latin typeface="+mj-lt"/>
                <a:ea typeface="Palatino"/>
                <a:cs typeface="Palatino"/>
                <a:sym typeface="Palatino"/>
              </a:rPr>
              <a:t>App contains </a:t>
            </a:r>
            <a:r>
              <a:rPr lang="en-GB" sz="2000" dirty="0">
                <a:latin typeface="+mj-lt"/>
                <a:ea typeface="Palatino"/>
                <a:cs typeface="Palatino"/>
                <a:sym typeface="Palatino"/>
              </a:rPr>
              <a:t>a wealth </a:t>
            </a:r>
            <a:r>
              <a:rPr lang="en-GB" sz="2000" dirty="0" smtClean="0">
                <a:latin typeface="+mj-lt"/>
                <a:ea typeface="Palatino"/>
                <a:cs typeface="Palatino"/>
                <a:sym typeface="Palatino"/>
              </a:rPr>
              <a:t>of information about the </a:t>
            </a:r>
            <a:r>
              <a:rPr lang="en-GB" sz="2000" dirty="0">
                <a:latin typeface="+mj-lt"/>
                <a:ea typeface="Palatino"/>
                <a:cs typeface="Palatino"/>
                <a:sym typeface="Palatino"/>
              </a:rPr>
              <a:t>school</a:t>
            </a:r>
            <a:r>
              <a:rPr lang="en-GB" sz="2000" dirty="0" smtClean="0">
                <a:latin typeface="+mj-lt"/>
                <a:ea typeface="Palatino"/>
                <a:cs typeface="Palatino"/>
                <a:sym typeface="Palatino"/>
              </a:rPr>
              <a:t>.</a:t>
            </a:r>
          </a:p>
          <a:p>
            <a:pPr>
              <a:lnSpc>
                <a:spcPct val="150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rPr lang="en-GB" sz="2000" dirty="0">
                <a:latin typeface="+mj-lt"/>
                <a:ea typeface="Palatino"/>
                <a:cs typeface="Palatino"/>
                <a:sym typeface="Palatino"/>
              </a:rPr>
              <a:t>Download the App by Searching for ‘</a:t>
            </a:r>
            <a:r>
              <a:rPr lang="en-GB" sz="2000" dirty="0" err="1">
                <a:latin typeface="+mj-lt"/>
                <a:ea typeface="Palatino"/>
                <a:cs typeface="Palatino"/>
                <a:sym typeface="Palatino"/>
              </a:rPr>
              <a:t>Gomer</a:t>
            </a:r>
            <a:r>
              <a:rPr lang="en-GB" sz="2000" dirty="0">
                <a:latin typeface="+mj-lt"/>
                <a:ea typeface="Palatino"/>
                <a:cs typeface="Palatino"/>
                <a:sym typeface="Palatino"/>
              </a:rPr>
              <a:t> Junior’ in the Apple &amp; Google App </a:t>
            </a:r>
            <a:r>
              <a:rPr lang="en-GB" sz="2000" dirty="0" smtClean="0">
                <a:latin typeface="+mj-lt"/>
                <a:ea typeface="Palatino"/>
                <a:cs typeface="Palatino"/>
                <a:sym typeface="Palatino"/>
              </a:rPr>
              <a:t>stores. If </a:t>
            </a:r>
            <a:r>
              <a:rPr lang="en-GB" sz="2000" dirty="0">
                <a:latin typeface="+mj-lt"/>
                <a:ea typeface="Palatino"/>
                <a:cs typeface="Palatino"/>
                <a:sym typeface="Palatino"/>
              </a:rPr>
              <a:t>you don’t have an Apple or Android device you can still access the App on the internet via www.gomer.apptree.co.uk</a:t>
            </a:r>
            <a:endParaRPr lang="en-GB" sz="2000" b="1" dirty="0">
              <a:latin typeface="+mj-lt"/>
              <a:ea typeface="Palatino"/>
              <a:cs typeface="Palatino"/>
              <a:sym typeface="Palatino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n-GB" sz="2000" b="1" dirty="0" smtClean="0">
                <a:latin typeface="+mj-lt"/>
              </a:rPr>
              <a:t>System requirements:</a:t>
            </a:r>
          </a:p>
          <a:p>
            <a:pPr lvl="0">
              <a:lnSpc>
                <a:spcPct val="150000"/>
              </a:lnSpc>
            </a:pPr>
            <a:r>
              <a:rPr lang="en-GB" sz="2000" dirty="0" smtClean="0">
                <a:latin typeface="+mj-lt"/>
              </a:rPr>
              <a:t>Compatible </a:t>
            </a:r>
            <a:r>
              <a:rPr lang="en-GB" sz="2000" dirty="0">
                <a:latin typeface="+mj-lt"/>
              </a:rPr>
              <a:t>with iPhone 3GS, iPhone 4, iPhone 4S, iPhone 5, iPod touch (3rd generation), iPod touch (4th generation), iPod touch (5th generation) and </a:t>
            </a:r>
            <a:r>
              <a:rPr lang="en-GB" sz="2000" dirty="0" err="1">
                <a:latin typeface="+mj-lt"/>
              </a:rPr>
              <a:t>iPad</a:t>
            </a:r>
            <a:r>
              <a:rPr lang="en-GB" sz="2000" dirty="0">
                <a:latin typeface="+mj-lt"/>
              </a:rPr>
              <a:t>. Requires </a:t>
            </a:r>
            <a:r>
              <a:rPr lang="en-GB" sz="2000" dirty="0" err="1">
                <a:latin typeface="+mj-lt"/>
              </a:rPr>
              <a:t>iOS</a:t>
            </a:r>
            <a:r>
              <a:rPr lang="en-GB" sz="2000" dirty="0">
                <a:latin typeface="+mj-lt"/>
              </a:rPr>
              <a:t> 6.0 or later. This app is optimised for iPhone </a:t>
            </a:r>
            <a:r>
              <a:rPr lang="en-GB" sz="2000" dirty="0" smtClean="0">
                <a:latin typeface="+mj-lt"/>
              </a:rPr>
              <a:t>5.</a:t>
            </a:r>
          </a:p>
          <a:p>
            <a:pPr lvl="0">
              <a:lnSpc>
                <a:spcPct val="150000"/>
              </a:lnSpc>
            </a:pPr>
            <a:r>
              <a:rPr lang="en-GB" sz="2000" dirty="0" smtClean="0">
                <a:latin typeface="+mj-lt"/>
                <a:ea typeface="Palatino"/>
                <a:cs typeface="Palatino"/>
                <a:sym typeface="Palatino"/>
              </a:rPr>
              <a:t>Requires Android 4.0 </a:t>
            </a:r>
            <a:r>
              <a:rPr lang="en-GB" sz="2000" dirty="0">
                <a:latin typeface="+mj-lt"/>
                <a:ea typeface="Palatino"/>
                <a:cs typeface="Palatino"/>
                <a:sym typeface="Palatino"/>
              </a:rPr>
              <a:t>and </a:t>
            </a:r>
            <a:r>
              <a:rPr lang="en-GB" sz="2000" dirty="0" smtClean="0">
                <a:latin typeface="+mj-lt"/>
                <a:ea typeface="Palatino"/>
                <a:cs typeface="Palatino"/>
                <a:sym typeface="Palatino"/>
              </a:rPr>
              <a:t>up</a:t>
            </a:r>
          </a:p>
          <a:p>
            <a:pPr marL="0" lvl="0" indent="0">
              <a:lnSpc>
                <a:spcPct val="150000"/>
              </a:lnSpc>
              <a:buNone/>
            </a:pPr>
            <a:endParaRPr lang="en-GB" sz="2400" dirty="0" smtClean="0">
              <a:solidFill>
                <a:srgbClr val="200063"/>
              </a:solidFill>
              <a:latin typeface="+mj-lt"/>
              <a:ea typeface="Palatino"/>
              <a:cs typeface="Palatino"/>
              <a:sym typeface="Palatino"/>
            </a:endParaRPr>
          </a:p>
          <a:p>
            <a:pPr lvl="0" algn="ctr">
              <a:lnSpc>
                <a:spcPct val="150000"/>
              </a:lnSpc>
            </a:pPr>
            <a:endParaRPr lang="en-GB" sz="2400" dirty="0">
              <a:solidFill>
                <a:srgbClr val="200063"/>
              </a:solidFill>
              <a:latin typeface="+mj-lt"/>
              <a:ea typeface="Palatino"/>
              <a:cs typeface="Palatino"/>
              <a:sym typeface="Palatino"/>
            </a:endParaRPr>
          </a:p>
          <a:p>
            <a:pPr lvl="0">
              <a:lnSpc>
                <a:spcPct val="150000"/>
              </a:lnSpc>
            </a:pPr>
            <a:endParaRPr lang="en-GB" sz="2400" dirty="0">
              <a:solidFill>
                <a:srgbClr val="200063"/>
              </a:solidFill>
              <a:latin typeface="+mj-lt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220072" y="6093296"/>
            <a:ext cx="3851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2000" b="1" dirty="0">
                <a:solidFill>
                  <a:srgbClr val="200063"/>
                </a:solidFill>
                <a:latin typeface="Calibri" pitchFamily="34" charset="0"/>
                <a:ea typeface="Palatino"/>
                <a:cs typeface="Palatino"/>
                <a:sym typeface="Palatino"/>
              </a:rPr>
              <a:t>Need Help?</a:t>
            </a:r>
          </a:p>
          <a:p>
            <a:pPr lvl="0" algn="ctr"/>
            <a:r>
              <a:rPr lang="en-GB" sz="2000" b="1" dirty="0">
                <a:solidFill>
                  <a:srgbClr val="200063"/>
                </a:solidFill>
                <a:latin typeface="Calibri" pitchFamily="34" charset="0"/>
                <a:ea typeface="Palatino"/>
                <a:cs typeface="Palatino"/>
                <a:sym typeface="Palatino"/>
              </a:rPr>
              <a:t>email: </a:t>
            </a:r>
            <a:r>
              <a:rPr lang="en-GB" sz="2000" dirty="0">
                <a:solidFill>
                  <a:srgbClr val="200063"/>
                </a:solidFill>
                <a:latin typeface="Calibri" pitchFamily="34" charset="0"/>
                <a:ea typeface="Palatino"/>
                <a:cs typeface="Palatino"/>
                <a:sym typeface="Palatino"/>
              </a:rPr>
              <a:t>contact@apptree.co.uk</a:t>
            </a:r>
          </a:p>
        </p:txBody>
      </p:sp>
    </p:spTree>
    <p:extLst>
      <p:ext uri="{BB962C8B-B14F-4D97-AF65-F5344CB8AC3E}">
        <p14:creationId xmlns:p14="http://schemas.microsoft.com/office/powerpoint/2010/main" val="126636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792088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 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What other people have said: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291264" cy="60932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000" dirty="0" smtClean="0">
                <a:latin typeface="+mj-lt"/>
              </a:rPr>
              <a:t>‘Thank </a:t>
            </a:r>
            <a:r>
              <a:rPr lang="en-GB" sz="2000" dirty="0">
                <a:latin typeface="+mj-lt"/>
              </a:rPr>
              <a:t>you for this incredible new </a:t>
            </a:r>
            <a:r>
              <a:rPr lang="en-GB" sz="2000" dirty="0" smtClean="0">
                <a:latin typeface="+mj-lt"/>
              </a:rPr>
              <a:t>resource.’</a:t>
            </a:r>
            <a:endParaRPr lang="en-GB" sz="2000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GB" sz="2000" dirty="0" smtClean="0">
                <a:latin typeface="+mj-lt"/>
              </a:rPr>
              <a:t>‘We </a:t>
            </a:r>
            <a:r>
              <a:rPr lang="en-GB" sz="2000" dirty="0">
                <a:latin typeface="+mj-lt"/>
              </a:rPr>
              <a:t>have used the new App many times and find the content </a:t>
            </a:r>
            <a:r>
              <a:rPr lang="en-GB" sz="2000" dirty="0" smtClean="0">
                <a:latin typeface="+mj-lt"/>
              </a:rPr>
              <a:t>extremely helpful </a:t>
            </a:r>
            <a:r>
              <a:rPr lang="en-GB" sz="2000" dirty="0">
                <a:latin typeface="+mj-lt"/>
              </a:rPr>
              <a:t>and very easy to navigate. It’s a really fabulous </a:t>
            </a:r>
            <a:r>
              <a:rPr lang="en-GB" sz="2000" dirty="0" smtClean="0">
                <a:latin typeface="+mj-lt"/>
              </a:rPr>
              <a:t>idea.’</a:t>
            </a:r>
          </a:p>
          <a:p>
            <a:pPr>
              <a:lnSpc>
                <a:spcPct val="150000"/>
              </a:lnSpc>
            </a:pPr>
            <a:r>
              <a:rPr lang="en-GB" sz="2000" dirty="0" smtClean="0">
                <a:latin typeface="+mj-lt"/>
              </a:rPr>
              <a:t>‘I </a:t>
            </a:r>
            <a:r>
              <a:rPr lang="en-GB" sz="2000" dirty="0">
                <a:latin typeface="+mj-lt"/>
              </a:rPr>
              <a:t>meant to tell you this weekend how great I think app is. I think it is </a:t>
            </a:r>
            <a:r>
              <a:rPr lang="en-GB" sz="2000" dirty="0" smtClean="0">
                <a:latin typeface="+mj-lt"/>
              </a:rPr>
              <a:t>such a </a:t>
            </a:r>
            <a:r>
              <a:rPr lang="en-GB" sz="2000" dirty="0">
                <a:latin typeface="+mj-lt"/>
              </a:rPr>
              <a:t>wonderful </a:t>
            </a:r>
            <a:r>
              <a:rPr lang="en-GB" sz="2000" dirty="0" smtClean="0">
                <a:latin typeface="+mj-lt"/>
              </a:rPr>
              <a:t>idea.’</a:t>
            </a:r>
          </a:p>
          <a:p>
            <a:pPr>
              <a:lnSpc>
                <a:spcPct val="150000"/>
              </a:lnSpc>
            </a:pPr>
            <a:r>
              <a:rPr lang="en-GB" sz="2000" dirty="0" smtClean="0">
                <a:latin typeface="+mj-lt"/>
              </a:rPr>
              <a:t>‘Thank </a:t>
            </a:r>
            <a:r>
              <a:rPr lang="en-GB" sz="2000" dirty="0">
                <a:latin typeface="+mj-lt"/>
              </a:rPr>
              <a:t>you for a fantastic app. So </a:t>
            </a:r>
            <a:r>
              <a:rPr lang="en-GB" sz="2000" dirty="0" smtClean="0">
                <a:latin typeface="+mj-lt"/>
              </a:rPr>
              <a:t>easy to use. Well </a:t>
            </a:r>
            <a:r>
              <a:rPr lang="en-GB" sz="2000" dirty="0">
                <a:latin typeface="+mj-lt"/>
              </a:rPr>
              <a:t>done to all those who have been </a:t>
            </a:r>
            <a:r>
              <a:rPr lang="en-GB" sz="2000" dirty="0" smtClean="0">
                <a:latin typeface="+mj-lt"/>
              </a:rPr>
              <a:t>involved</a:t>
            </a:r>
            <a:r>
              <a:rPr lang="en-GB" sz="2000" dirty="0">
                <a:latin typeface="+mj-lt"/>
              </a:rPr>
              <a:t> </a:t>
            </a:r>
            <a:r>
              <a:rPr lang="en-GB" sz="2000" dirty="0" smtClean="0">
                <a:latin typeface="+mj-lt"/>
              </a:rPr>
              <a:t>with </a:t>
            </a:r>
            <a:r>
              <a:rPr lang="en-GB" sz="2000" dirty="0">
                <a:latin typeface="+mj-lt"/>
              </a:rPr>
              <a:t>creating the </a:t>
            </a:r>
            <a:r>
              <a:rPr lang="en-GB" sz="2000" dirty="0" smtClean="0">
                <a:latin typeface="+mj-lt"/>
              </a:rPr>
              <a:t>app.’</a:t>
            </a:r>
            <a:endParaRPr lang="en-GB" sz="2000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GB" sz="2000" dirty="0" smtClean="0">
                <a:latin typeface="+mj-lt"/>
              </a:rPr>
              <a:t>‘It </a:t>
            </a:r>
            <a:r>
              <a:rPr lang="en-GB" sz="2000" dirty="0">
                <a:latin typeface="+mj-lt"/>
              </a:rPr>
              <a:t>looks great by the way! Lots of information and the news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000" dirty="0" smtClean="0">
                <a:latin typeface="+mj-lt"/>
              </a:rPr>
              <a:t>     section </a:t>
            </a:r>
            <a:r>
              <a:rPr lang="en-GB" sz="2000" dirty="0">
                <a:latin typeface="+mj-lt"/>
              </a:rPr>
              <a:t>is </a:t>
            </a:r>
            <a:r>
              <a:rPr lang="en-GB" sz="2000" dirty="0" smtClean="0">
                <a:latin typeface="+mj-lt"/>
              </a:rPr>
              <a:t>terrific!’</a:t>
            </a:r>
            <a:endParaRPr lang="en-GB" sz="2000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GB" sz="2000" dirty="0" smtClean="0">
                <a:latin typeface="+mj-lt"/>
              </a:rPr>
              <a:t>‘What </a:t>
            </a:r>
            <a:r>
              <a:rPr lang="en-GB" sz="2000" dirty="0">
                <a:latin typeface="+mj-lt"/>
              </a:rPr>
              <a:t>a wonderful </a:t>
            </a:r>
            <a:r>
              <a:rPr lang="en-GB" sz="2000" dirty="0" smtClean="0">
                <a:latin typeface="+mj-lt"/>
              </a:rPr>
              <a:t>resource </a:t>
            </a:r>
            <a:r>
              <a:rPr lang="en-GB" sz="2000" dirty="0">
                <a:latin typeface="+mj-lt"/>
              </a:rPr>
              <a:t>this will be for </a:t>
            </a:r>
            <a:r>
              <a:rPr lang="en-GB" sz="2000" dirty="0" smtClean="0">
                <a:latin typeface="+mj-lt"/>
              </a:rPr>
              <a:t>parents/carers.’</a:t>
            </a:r>
            <a:endParaRPr lang="en-GB" sz="2000" dirty="0">
              <a:latin typeface="+mj-lt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213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293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About </a:t>
            </a:r>
            <a:r>
              <a:rPr lang="en-GB" dirty="0" err="1" smtClean="0"/>
              <a:t>Apptree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47260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000" dirty="0" err="1" smtClean="0">
                <a:latin typeface="+mj-lt"/>
              </a:rPr>
              <a:t>Apptree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>
                <a:latin typeface="+mj-lt"/>
              </a:rPr>
              <a:t>is a marketing company that helps </a:t>
            </a:r>
            <a:r>
              <a:rPr lang="en-GB" sz="2000" dirty="0" smtClean="0">
                <a:latin typeface="+mj-lt"/>
              </a:rPr>
              <a:t>businesses leverage </a:t>
            </a:r>
            <a:r>
              <a:rPr lang="en-GB" sz="2000" dirty="0">
                <a:latin typeface="+mj-lt"/>
              </a:rPr>
              <a:t>mobile technology to complement their marketing </a:t>
            </a:r>
            <a:r>
              <a:rPr lang="en-GB" sz="2000" dirty="0" smtClean="0">
                <a:latin typeface="+mj-lt"/>
              </a:rPr>
              <a:t>and communications </a:t>
            </a:r>
            <a:r>
              <a:rPr lang="en-GB" sz="2000" dirty="0">
                <a:latin typeface="+mj-lt"/>
              </a:rPr>
              <a:t>efforts. </a:t>
            </a:r>
          </a:p>
          <a:p>
            <a:pPr>
              <a:lnSpc>
                <a:spcPct val="150000"/>
              </a:lnSpc>
            </a:pPr>
            <a:r>
              <a:rPr lang="en-GB" sz="2000" dirty="0" smtClean="0">
                <a:latin typeface="+mj-lt"/>
              </a:rPr>
              <a:t>Their </a:t>
            </a:r>
            <a:r>
              <a:rPr lang="en-GB" sz="2000" dirty="0">
                <a:latin typeface="+mj-lt"/>
              </a:rPr>
              <a:t>expert team consults with clients to understand their </a:t>
            </a:r>
            <a:r>
              <a:rPr lang="en-GB" sz="2000" dirty="0" smtClean="0">
                <a:latin typeface="+mj-lt"/>
              </a:rPr>
              <a:t>unique requirements.</a:t>
            </a:r>
          </a:p>
          <a:p>
            <a:pPr>
              <a:lnSpc>
                <a:spcPct val="150000"/>
              </a:lnSpc>
            </a:pPr>
            <a:r>
              <a:rPr lang="en-GB" sz="2000" dirty="0" smtClean="0">
                <a:latin typeface="+mj-lt"/>
              </a:rPr>
              <a:t>Using </a:t>
            </a:r>
            <a:r>
              <a:rPr lang="en-GB" sz="2000" dirty="0" err="1">
                <a:latin typeface="+mj-lt"/>
              </a:rPr>
              <a:t>Apptree's</a:t>
            </a:r>
            <a:r>
              <a:rPr lang="en-GB" sz="2000" dirty="0">
                <a:latin typeface="+mj-lt"/>
              </a:rPr>
              <a:t> own mobile platform, </a:t>
            </a:r>
            <a:r>
              <a:rPr lang="en-GB" sz="2000" dirty="0" smtClean="0">
                <a:latin typeface="+mj-lt"/>
              </a:rPr>
              <a:t>their </a:t>
            </a:r>
            <a:r>
              <a:rPr lang="en-GB" sz="2000" dirty="0">
                <a:latin typeface="+mj-lt"/>
              </a:rPr>
              <a:t>support team can create </a:t>
            </a:r>
            <a:r>
              <a:rPr lang="en-GB" sz="2000" dirty="0" smtClean="0">
                <a:latin typeface="+mj-lt"/>
              </a:rPr>
              <a:t>the professional </a:t>
            </a:r>
            <a:r>
              <a:rPr lang="en-GB" sz="2000" dirty="0">
                <a:latin typeface="+mj-lt"/>
              </a:rPr>
              <a:t>apps and offer unparalleled </a:t>
            </a:r>
            <a:r>
              <a:rPr lang="en-GB" sz="2000" dirty="0" err="1" smtClean="0">
                <a:latin typeface="+mj-lt"/>
              </a:rPr>
              <a:t>ongoing</a:t>
            </a:r>
            <a:r>
              <a:rPr lang="en-GB" sz="2000" dirty="0">
                <a:latin typeface="+mj-lt"/>
              </a:rPr>
              <a:t> </a:t>
            </a:r>
            <a:r>
              <a:rPr lang="en-GB" sz="2000" dirty="0" smtClean="0">
                <a:latin typeface="+mj-lt"/>
              </a:rPr>
              <a:t>technical </a:t>
            </a:r>
            <a:r>
              <a:rPr lang="en-GB" sz="2000" dirty="0">
                <a:latin typeface="+mj-lt"/>
              </a:rPr>
              <a:t>and business support. 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+mj-lt"/>
              </a:rPr>
              <a:t>If you would like to discuss mobilising your marketing </a:t>
            </a:r>
            <a:r>
              <a:rPr lang="en-GB" sz="2000" dirty="0" smtClean="0">
                <a:latin typeface="+mj-lt"/>
              </a:rPr>
              <a:t>and communications </a:t>
            </a:r>
            <a:r>
              <a:rPr lang="en-GB" sz="2000" dirty="0">
                <a:latin typeface="+mj-lt"/>
              </a:rPr>
              <a:t>with an </a:t>
            </a:r>
            <a:r>
              <a:rPr lang="en-GB" sz="2000" dirty="0" err="1">
                <a:latin typeface="+mj-lt"/>
              </a:rPr>
              <a:t>Apptree</a:t>
            </a:r>
            <a:r>
              <a:rPr lang="en-GB" sz="2000" dirty="0">
                <a:latin typeface="+mj-lt"/>
              </a:rPr>
              <a:t> app, please email </a:t>
            </a:r>
            <a:r>
              <a:rPr lang="en-GB" sz="2000" dirty="0" smtClean="0">
                <a:latin typeface="+mj-lt"/>
              </a:rPr>
              <a:t>them on contact@apptree.co.uk</a:t>
            </a:r>
            <a:endParaRPr lang="en-GB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2701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8229600" cy="1143000"/>
          </a:xfrm>
        </p:spPr>
        <p:txBody>
          <a:bodyPr/>
          <a:lstStyle/>
          <a:p>
            <a:r>
              <a:rPr lang="en-GB" dirty="0" smtClean="0"/>
              <a:t>Work alongside your child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147248" cy="504056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GB" sz="2000" b="1" dirty="0" smtClean="0">
                <a:latin typeface="+mj-lt"/>
              </a:rPr>
              <a:t>Year 3 in 3LW: </a:t>
            </a:r>
            <a:r>
              <a:rPr lang="en-GB" sz="2000" dirty="0" smtClean="0">
                <a:latin typeface="+mj-lt"/>
              </a:rPr>
              <a:t>Science learning in ICT</a:t>
            </a:r>
            <a:endParaRPr lang="en-GB" sz="2000" dirty="0" smtClean="0">
              <a:latin typeface="+mj-lt"/>
            </a:endParaRPr>
          </a:p>
          <a:p>
            <a:pPr>
              <a:lnSpc>
                <a:spcPct val="170000"/>
              </a:lnSpc>
            </a:pPr>
            <a:r>
              <a:rPr lang="en-GB" sz="2000" b="1" dirty="0" smtClean="0">
                <a:latin typeface="+mj-lt"/>
              </a:rPr>
              <a:t>4PM</a:t>
            </a:r>
            <a:r>
              <a:rPr lang="en-GB" sz="2000" dirty="0" smtClean="0">
                <a:latin typeface="+mj-lt"/>
              </a:rPr>
              <a:t>: LMMS - the children, in role as musicians, will be composing pieces digitally, for their story.</a:t>
            </a:r>
          </a:p>
          <a:p>
            <a:pPr>
              <a:lnSpc>
                <a:spcPct val="170000"/>
              </a:lnSpc>
            </a:pPr>
            <a:r>
              <a:rPr lang="en-GB" sz="2000" b="1" dirty="0" smtClean="0">
                <a:latin typeface="+mj-lt"/>
              </a:rPr>
              <a:t>4MW</a:t>
            </a:r>
            <a:r>
              <a:rPr lang="en-GB" sz="2000" dirty="0" smtClean="0">
                <a:latin typeface="+mj-lt"/>
              </a:rPr>
              <a:t>: </a:t>
            </a:r>
            <a:r>
              <a:rPr lang="en-GB" sz="2000" dirty="0" err="1" smtClean="0">
                <a:latin typeface="+mj-lt"/>
              </a:rPr>
              <a:t>Myst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>
                <a:latin typeface="+mj-lt"/>
              </a:rPr>
              <a:t>– using scenes from the graphic adventure puzzle video game, the children will be writing about a </a:t>
            </a:r>
            <a:r>
              <a:rPr lang="en-GB" sz="2000" dirty="0" smtClean="0">
                <a:latin typeface="+mj-lt"/>
              </a:rPr>
              <a:t>  series </a:t>
            </a:r>
            <a:r>
              <a:rPr lang="en-GB" sz="2000" dirty="0">
                <a:latin typeface="+mj-lt"/>
              </a:rPr>
              <a:t>of scenarios.</a:t>
            </a:r>
          </a:p>
          <a:p>
            <a:pPr>
              <a:lnSpc>
                <a:spcPct val="170000"/>
              </a:lnSpc>
            </a:pPr>
            <a:r>
              <a:rPr lang="en-GB" sz="2000" b="1" dirty="0">
                <a:latin typeface="+mj-lt"/>
              </a:rPr>
              <a:t>Year </a:t>
            </a:r>
            <a:r>
              <a:rPr lang="en-GB" sz="2000" b="1" dirty="0" smtClean="0">
                <a:latin typeface="+mj-lt"/>
              </a:rPr>
              <a:t>5 in </a:t>
            </a:r>
            <a:r>
              <a:rPr lang="en-GB" sz="2000" b="1" dirty="0">
                <a:latin typeface="+mj-lt"/>
              </a:rPr>
              <a:t>The Gateway </a:t>
            </a:r>
            <a:r>
              <a:rPr lang="en-GB" sz="2000" dirty="0">
                <a:latin typeface="+mj-lt"/>
              </a:rPr>
              <a:t>– </a:t>
            </a:r>
            <a:r>
              <a:rPr lang="en-GB" sz="2000" dirty="0" smtClean="0">
                <a:latin typeface="+mj-lt"/>
              </a:rPr>
              <a:t>art linked </a:t>
            </a:r>
            <a:r>
              <a:rPr lang="en-GB" sz="2000" dirty="0">
                <a:latin typeface="+mj-lt"/>
              </a:rPr>
              <a:t>to their Saxon learning, children will be creating some illuminated letters</a:t>
            </a:r>
          </a:p>
          <a:p>
            <a:pPr>
              <a:lnSpc>
                <a:spcPct val="170000"/>
              </a:lnSpc>
            </a:pPr>
            <a:r>
              <a:rPr lang="en-GB" sz="2000" b="1" dirty="0" smtClean="0">
                <a:latin typeface="+mj-lt"/>
              </a:rPr>
              <a:t>Year </a:t>
            </a:r>
            <a:r>
              <a:rPr lang="en-GB" sz="2000" b="1" dirty="0" smtClean="0">
                <a:latin typeface="+mj-lt"/>
              </a:rPr>
              <a:t>6 in 6VH - </a:t>
            </a:r>
            <a:r>
              <a:rPr lang="en-GB" sz="2000" dirty="0" smtClean="0">
                <a:latin typeface="+mj-lt"/>
              </a:rPr>
              <a:t>animation</a:t>
            </a:r>
          </a:p>
          <a:p>
            <a:pPr>
              <a:lnSpc>
                <a:spcPct val="170000"/>
              </a:lnSpc>
            </a:pPr>
            <a:endParaRPr lang="en-GB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554141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114</TotalTime>
  <Words>732</Words>
  <Application>Microsoft Office PowerPoint</Application>
  <PresentationFormat>On-screen Show (4:3)</PresentationFormat>
  <Paragraphs>56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Gomer Learning Community: GLC</vt:lpstr>
      <vt:lpstr>Why have we created an App?</vt:lpstr>
      <vt:lpstr>      Introducing the Gomer Junior App</vt:lpstr>
      <vt:lpstr>What is on our App?</vt:lpstr>
      <vt:lpstr>Download the App to your device</vt:lpstr>
      <vt:lpstr>      What other people have said:</vt:lpstr>
      <vt:lpstr>About Apptree</vt:lpstr>
      <vt:lpstr>Work alongside your child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Gomer Learning Community: GLC</dc:title>
  <dc:creator>Georgina Mulhall</dc:creator>
  <cp:lastModifiedBy>Georgina Mulhall</cp:lastModifiedBy>
  <cp:revision>28</cp:revision>
  <dcterms:created xsi:type="dcterms:W3CDTF">2014-09-21T13:10:29Z</dcterms:created>
  <dcterms:modified xsi:type="dcterms:W3CDTF">2015-04-28T12:19:01Z</dcterms:modified>
</cp:coreProperties>
</file>